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9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1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9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5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5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4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6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7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3/3/2024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727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Abstraktní roztržení modrého a růžového">
            <a:extLst>
              <a:ext uri="{FF2B5EF4-FFF2-40B4-BE49-F238E27FC236}">
                <a16:creationId xmlns:a16="http://schemas.microsoft.com/office/drawing/2014/main" id="{04708115-4F04-20E2-6E1F-1ED8B87976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25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9549AD9-4EAE-B6E4-687E-34A60DED7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ECECEC"/>
                </a:solidFill>
                <a:latin typeface="Söhne"/>
              </a:rPr>
              <a:t>C</a:t>
            </a:r>
            <a:r>
              <a:rPr lang="cs-CZ" b="0" i="0" dirty="0">
                <a:solidFill>
                  <a:srgbClr val="ECECEC"/>
                </a:solidFill>
                <a:effectLst/>
                <a:latin typeface="Söhne"/>
              </a:rPr>
              <a:t>ertifikace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035506-CC75-9F22-79D8-90208B1F6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Bezpečnostní prvek webu</a:t>
            </a:r>
          </a:p>
        </p:txBody>
      </p:sp>
    </p:spTree>
    <p:extLst>
      <p:ext uri="{BB962C8B-B14F-4D97-AF65-F5344CB8AC3E}">
        <p14:creationId xmlns:p14="http://schemas.microsoft.com/office/powerpoint/2010/main" val="167089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B0248-1784-D13E-6D3A-1B0A6909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Co je to certifikát?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E7ABC-916F-B2B1-FE51-93DFB11B5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  <a:latin typeface="Söhne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i="0" dirty="0">
                <a:solidFill>
                  <a:schemeClr val="tx1"/>
                </a:solidFill>
                <a:effectLst/>
              </a:rPr>
              <a:t>Webový certifikát je digitální průkaz, který zajišťuje bezpečnost a důvěru při komunikaci na internetu.</a:t>
            </a:r>
            <a:br>
              <a:rPr lang="cs-CZ" i="0" dirty="0">
                <a:solidFill>
                  <a:schemeClr val="tx1"/>
                </a:solidFill>
                <a:effectLst/>
              </a:rPr>
            </a:br>
            <a:br>
              <a:rPr lang="cs-CZ" i="0" dirty="0">
                <a:solidFill>
                  <a:schemeClr val="tx1"/>
                </a:solidFill>
                <a:effectLst/>
              </a:rPr>
            </a:br>
            <a:br>
              <a:rPr lang="cs-CZ" i="0" dirty="0">
                <a:solidFill>
                  <a:schemeClr val="tx1"/>
                </a:solidFill>
                <a:effectLst/>
              </a:rPr>
            </a:br>
            <a:endParaRPr lang="cs-CZ" i="0" dirty="0">
              <a:solidFill>
                <a:schemeClr val="tx1"/>
              </a:solidFill>
              <a:effectLst/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Slouží k ověření autentičnosti webové stránky a zabezpečuje šifrovanou výměnu informací mezi uživatelem a serverem.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5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14003-2EF4-7045-FABD-4085595E6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Proč jsou certifikáty důležité?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B52A95-12E6-C24B-B91E-6DF0E7EB9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0" dirty="0">
                <a:solidFill>
                  <a:schemeClr val="tx1"/>
                </a:solidFill>
                <a:effectLst/>
                <a:latin typeface="Söhne"/>
              </a:rPr>
              <a:t>Ochrana Před Podvody</a:t>
            </a:r>
            <a:endParaRPr lang="cs-CZ" b="0" i="0" dirty="0">
              <a:solidFill>
                <a:schemeClr val="tx1"/>
              </a:solidFill>
              <a:effectLst/>
              <a:latin typeface="Söhne"/>
            </a:endParaRP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Webový certifikát ověřuje autentičnost webových stránek, eliminuje riziko podvodů.</a:t>
            </a:r>
            <a:br>
              <a:rPr lang="cs-CZ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- Uživatelé mohou bezpečně procházet a zadávat citlivé informace na důvěryhodných stránkách.</a:t>
            </a:r>
          </a:p>
          <a:p>
            <a:r>
              <a:rPr lang="cs-CZ" b="1" i="0" dirty="0">
                <a:solidFill>
                  <a:schemeClr val="tx1"/>
                </a:solidFill>
                <a:effectLst/>
                <a:latin typeface="Söhne"/>
              </a:rPr>
              <a:t>Šifrovaná Komunikace</a:t>
            </a:r>
            <a:endParaRPr lang="cs-CZ" b="0" i="0" dirty="0">
              <a:solidFill>
                <a:schemeClr val="tx1"/>
              </a:solidFill>
              <a:effectLst/>
              <a:latin typeface="Söhne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Söhne"/>
              </a:rPr>
              <a:t>- </a:t>
            </a: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Zajišťuje šifrovanou výměnu dat mezi uživatelem a serverem.</a:t>
            </a:r>
            <a:br>
              <a:rPr lang="cs-CZ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- Brání odposlechu a chrání osobní údaje během online interakcí.</a:t>
            </a:r>
          </a:p>
          <a:p>
            <a:r>
              <a:rPr lang="cs-CZ" b="1" i="0" dirty="0">
                <a:solidFill>
                  <a:schemeClr val="tx1"/>
                </a:solidFill>
                <a:effectLst/>
                <a:latin typeface="Söhne"/>
              </a:rPr>
              <a:t>Ochrana Citlivých Informací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  <a:latin typeface="Söhne"/>
              </a:rPr>
              <a:t>- </a:t>
            </a: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Klíčový nástroj pro ochranu citlivých osobních a finančních informací.</a:t>
            </a:r>
            <a:br>
              <a:rPr lang="cs-CZ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- Zvyšuje úroveň zabezpečení online transakcí a přenosu dat.</a:t>
            </a:r>
          </a:p>
          <a:p>
            <a:r>
              <a:rPr lang="cs-CZ" b="1" i="0" dirty="0">
                <a:solidFill>
                  <a:schemeClr val="tx1"/>
                </a:solidFill>
                <a:effectLst/>
                <a:latin typeface="Söhne"/>
              </a:rPr>
              <a:t>Důvěra Uživatelů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  <a:latin typeface="Söhne"/>
              </a:rPr>
              <a:t>- </a:t>
            </a: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Přítomnost certifikátu poskytuje vizuální důkaz důvěryhodnosti stránky.</a:t>
            </a:r>
            <a:br>
              <a:rPr lang="cs-CZ" b="0" i="0" dirty="0">
                <a:solidFill>
                  <a:schemeClr val="tx1"/>
                </a:solidFill>
                <a:effectLst/>
                <a:latin typeface="Söhne"/>
              </a:rPr>
            </a:b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- Uživatelé jsou svolnější spolupracovat s webovými stránkami, které prokázaly bezpečnost.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2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A4B2C-AEAC-E962-EE82-CB28FE56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Jaké jsou typy certifikace?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DBF09-8247-3F68-AD39-9900AA1E5F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cs-CZ" b="1" i="0" dirty="0">
                <a:solidFill>
                  <a:schemeClr val="tx1"/>
                </a:solidFill>
                <a:effectLst/>
              </a:rPr>
              <a:t>EV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Extended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Validation</a:t>
            </a:r>
            <a:r>
              <a:rPr lang="cs-CZ" b="1" i="0" dirty="0">
                <a:solidFill>
                  <a:schemeClr val="tx1"/>
                </a:solidFill>
                <a:effectLst/>
              </a:rPr>
              <a:t>)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Poskytuje nejvyšší úroveň ověření identity.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Zobrazuje rozšířené informace v prohlížeči, často v podobě zelené adresní řádky.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Používá se pro komerční weby a bankovní instituce, aby zdůraznil důvěryhodnost.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</a:rPr>
              <a:t>DV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Domain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Validation</a:t>
            </a:r>
            <a:r>
              <a:rPr lang="cs-CZ" b="1" i="0" dirty="0">
                <a:solidFill>
                  <a:schemeClr val="tx1"/>
                </a:solidFill>
                <a:effectLst/>
              </a:rPr>
              <a:t>)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Poskytuje základní úroveň ověření.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Potvrzuje pouze vlastnictví domény.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Rychle vydaný a často používaný pro osobní webové stránky nebo malé projekty.</a:t>
            </a:r>
          </a:p>
          <a:p>
            <a:r>
              <a:rPr lang="cs-CZ" b="1" i="0" dirty="0">
                <a:solidFill>
                  <a:schemeClr val="tx1"/>
                </a:solidFill>
                <a:effectLst/>
              </a:rPr>
              <a:t>OV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Organization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Validation</a:t>
            </a:r>
            <a:r>
              <a:rPr lang="cs-CZ" b="1" i="0" dirty="0">
                <a:solidFill>
                  <a:schemeClr val="tx1"/>
                </a:solidFill>
                <a:effectLst/>
              </a:rPr>
              <a:t>) Certifikát: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Vyžaduje ověření identity organizace.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Poskytuje uživatelům více informací o držiteli certifikátu ve srovnání s DV certifikátem.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Často používán pro firemní webové stránky a online obchody.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71C0EE-5D0A-380A-46C2-668FBC1B4F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cs-CZ" b="1" i="0" dirty="0" err="1">
                <a:solidFill>
                  <a:schemeClr val="tx1"/>
                </a:solidFill>
                <a:effectLst/>
              </a:rPr>
              <a:t>Wildcard</a:t>
            </a:r>
            <a:r>
              <a:rPr lang="cs-CZ" b="1" i="0" dirty="0">
                <a:solidFill>
                  <a:schemeClr val="tx1"/>
                </a:solidFill>
                <a:effectLst/>
              </a:rPr>
              <a:t>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Ochranný certifikát, který pokrývá všechny subdomény jednoho hlavního domény.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Umožňuje používání jednoho certifikátu pro více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poddomén</a:t>
            </a:r>
            <a:r>
              <a:rPr lang="cs-CZ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algn="l"/>
            <a:r>
              <a:rPr lang="cs-CZ" b="1" i="0" dirty="0" err="1">
                <a:solidFill>
                  <a:schemeClr val="tx1"/>
                </a:solidFill>
                <a:effectLst/>
              </a:rPr>
              <a:t>Multi-Domain</a:t>
            </a:r>
            <a:r>
              <a:rPr lang="cs-CZ" b="1" i="0" dirty="0">
                <a:solidFill>
                  <a:schemeClr val="tx1"/>
                </a:solidFill>
                <a:effectLst/>
              </a:rPr>
              <a:t>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Subject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Alternative</a:t>
            </a:r>
            <a:r>
              <a:rPr lang="cs-CZ" b="1" i="0" dirty="0">
                <a:solidFill>
                  <a:schemeClr val="tx1"/>
                </a:solidFill>
                <a:effectLst/>
              </a:rPr>
              <a:t> Name - SAN)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Umožňuje zabezpečení více různých domén pod jedním certifikátem.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Vhodný pro podniky nebo organizace s více webovými stránkami.</a:t>
            </a:r>
          </a:p>
          <a:p>
            <a:pPr algn="l"/>
            <a:r>
              <a:rPr lang="cs-CZ" b="1" i="0" dirty="0" err="1">
                <a:solidFill>
                  <a:schemeClr val="tx1"/>
                </a:solidFill>
                <a:effectLst/>
                <a:latin typeface="Söhne"/>
              </a:rPr>
              <a:t>Code</a:t>
            </a:r>
            <a:r>
              <a:rPr lang="cs-CZ" b="1" i="0" dirty="0">
                <a:solidFill>
                  <a:schemeClr val="tx1"/>
                </a:solidFill>
                <a:effectLst/>
                <a:latin typeface="Söhne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Söhne"/>
              </a:rPr>
              <a:t>Signing</a:t>
            </a:r>
            <a:r>
              <a:rPr lang="cs-CZ" b="1" i="0" dirty="0">
                <a:solidFill>
                  <a:schemeClr val="tx1"/>
                </a:solidFill>
                <a:effectLst/>
                <a:latin typeface="Söhne"/>
              </a:rPr>
              <a:t> Certifikát:</a:t>
            </a:r>
            <a:endParaRPr lang="cs-CZ" b="0" i="0" dirty="0">
              <a:solidFill>
                <a:schemeClr val="tx1"/>
              </a:solidFill>
              <a:effectLst/>
              <a:latin typeface="Söhne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  <a:latin typeface="Söhne"/>
              </a:rPr>
              <a:t>Používá se pro podepisování softwaru a skriptů, aby uživatelé mohli ověřit autentičnost a původ souborů.</a:t>
            </a:r>
          </a:p>
          <a:p>
            <a:pPr marL="0" indent="0" algn="l">
              <a:buNone/>
            </a:pPr>
            <a:endParaRPr lang="cs-CZ" b="0" i="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06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E461B-8357-24DC-6BC4-DC4042F3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Kde si můžu zakoupit certifikát?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C594CE-5B0C-7BDB-322C-7F3C29BAA6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Poskytovatelé pro zahraničí:</a:t>
            </a:r>
            <a:endParaRPr lang="cs-CZ" b="1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5641A-5C1D-CC81-67D9-98E84CB70C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i="0" dirty="0" err="1">
                <a:solidFill>
                  <a:schemeClr val="tx1"/>
                </a:solidFill>
                <a:effectLst/>
              </a:rPr>
              <a:t>Entrust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Datacard</a:t>
            </a:r>
            <a:endParaRPr lang="cs-CZ" b="1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Thawte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RapidSSL</a:t>
            </a:r>
            <a:endParaRPr lang="cs-CZ" b="1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GeoTrust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i="0" dirty="0">
                <a:solidFill>
                  <a:schemeClr val="tx1"/>
                </a:solidFill>
                <a:effectLst/>
              </a:rPr>
              <a:t>Network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Solutions</a:t>
            </a:r>
            <a:endParaRPr lang="cs-CZ" b="1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IdenTrust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StartCom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3E6AA5-0038-4192-BDF9-3679CDB11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Poskytovatelé pro ČR: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0272A2-1926-DC51-C244-54D2B5CE8C1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i="0" dirty="0" err="1">
                <a:solidFill>
                  <a:schemeClr val="tx1"/>
                </a:solidFill>
                <a:effectLst/>
              </a:rPr>
              <a:t>Disig</a:t>
            </a:r>
            <a:endParaRPr lang="cs-CZ" b="1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eIdentity</a:t>
            </a:r>
            <a:r>
              <a:rPr lang="cs-CZ" b="1" i="0" dirty="0">
                <a:solidFill>
                  <a:schemeClr val="tx1"/>
                </a:solidFill>
                <a:effectLst/>
              </a:rPr>
              <a:t> (Ministerstvo vnitra ČR)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i="0" dirty="0" err="1">
                <a:solidFill>
                  <a:schemeClr val="tx1"/>
                </a:solidFill>
                <a:effectLst/>
              </a:rPr>
              <a:t>SigniCA</a:t>
            </a:r>
            <a:endParaRPr lang="cs-CZ" b="1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>
                <a:solidFill>
                  <a:schemeClr val="tx1"/>
                </a:solidFill>
                <a:effectLst/>
              </a:rPr>
              <a:t>I.CA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i="0" dirty="0">
                <a:solidFill>
                  <a:schemeClr val="tx1"/>
                </a:solidFill>
                <a:effectLst/>
              </a:rPr>
              <a:t>CZ.NIC</a:t>
            </a:r>
          </a:p>
        </p:txBody>
      </p:sp>
    </p:spTree>
    <p:extLst>
      <p:ext uri="{BB962C8B-B14F-4D97-AF65-F5344CB8AC3E}">
        <p14:creationId xmlns:p14="http://schemas.microsoft.com/office/powerpoint/2010/main" val="90876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30408-4BAE-F7F7-C809-513AA2154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Kolik stojí?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51216-1921-68DD-10FF-C8E186949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chemeClr val="tx1"/>
                </a:solidFill>
                <a:effectLst/>
              </a:rPr>
              <a:t>DV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Domain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Validated</a:t>
            </a:r>
            <a:r>
              <a:rPr lang="cs-CZ" b="1" i="0" dirty="0">
                <a:solidFill>
                  <a:schemeClr val="tx1"/>
                </a:solidFill>
                <a:effectLst/>
              </a:rPr>
              <a:t>)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Cena začíná kolem 500 Kč ročně a může se zvyšovat podle dodatečných funkcí a poskytovatelů.</a:t>
            </a:r>
            <a:br>
              <a:rPr lang="cs-CZ" b="0" i="0" dirty="0">
                <a:solidFill>
                  <a:schemeClr val="tx1"/>
                </a:solidFill>
                <a:effectLst/>
              </a:rPr>
            </a:br>
            <a:endParaRPr lang="cs-CZ" b="0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>
                <a:solidFill>
                  <a:schemeClr val="tx1"/>
                </a:solidFill>
                <a:effectLst/>
              </a:rPr>
              <a:t>OV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Organization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Validated</a:t>
            </a:r>
            <a:r>
              <a:rPr lang="cs-CZ" b="1" i="0" dirty="0">
                <a:solidFill>
                  <a:schemeClr val="tx1"/>
                </a:solidFill>
                <a:effectLst/>
              </a:rPr>
              <a:t>)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Cena začíná kolem 1 000 Kč ročně a může se zvyšovat podle dodatečných funkcí a poskytovatelů.</a:t>
            </a:r>
            <a:br>
              <a:rPr lang="cs-CZ" b="0" i="0" dirty="0">
                <a:solidFill>
                  <a:schemeClr val="tx1"/>
                </a:solidFill>
                <a:effectLst/>
              </a:rPr>
            </a:br>
            <a:endParaRPr lang="cs-CZ" b="0" i="0" dirty="0">
              <a:solidFill>
                <a:schemeClr val="tx1"/>
              </a:solidFill>
              <a:effectLst/>
            </a:endParaRPr>
          </a:p>
          <a:p>
            <a:r>
              <a:rPr lang="cs-CZ" b="1" i="0" dirty="0">
                <a:solidFill>
                  <a:schemeClr val="tx1"/>
                </a:solidFill>
                <a:effectLst/>
              </a:rPr>
              <a:t>EV (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Extended</a:t>
            </a:r>
            <a:r>
              <a:rPr lang="cs-CZ" b="1" i="0" dirty="0">
                <a:solidFill>
                  <a:schemeClr val="tx1"/>
                </a:solidFill>
                <a:effectLst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</a:rPr>
              <a:t>Validation</a:t>
            </a:r>
            <a:r>
              <a:rPr lang="cs-CZ" b="1" i="0" dirty="0">
                <a:solidFill>
                  <a:schemeClr val="tx1"/>
                </a:solidFill>
                <a:effectLst/>
              </a:rPr>
              <a:t>) certifikát:</a:t>
            </a:r>
            <a:endParaRPr lang="cs-CZ" b="0" i="0" dirty="0">
              <a:solidFill>
                <a:schemeClr val="tx1"/>
              </a:solidFill>
              <a:effectLst/>
            </a:endParaRP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Cena začíná kolem 2 000 Kč ročně a může se zvyšovat podle dodatečných funkcí a poskytovatelů.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38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5B57E-BE7F-EFA9-58D2-4F37599B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Jak aplikovat certifikaci na web?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D69C1-B39E-B012-6C35-966616919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cs-CZ" b="1" i="0" dirty="0">
                <a:solidFill>
                  <a:schemeClr val="tx1"/>
                </a:solidFill>
                <a:effectLst/>
              </a:rPr>
              <a:t>Krok 1: Získání certifikátu</a:t>
            </a: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Získejte certifikát od certifikační autority (CA). To může zahrnovat zakoupení certifikátu nebo získání bezplatného certifikátu od autority, jako je </a:t>
            </a:r>
            <a:r>
              <a:rPr lang="cs-CZ" i="0" dirty="0" err="1">
                <a:solidFill>
                  <a:schemeClr val="tx1"/>
                </a:solidFill>
                <a:effectLst/>
              </a:rPr>
              <a:t>Disig</a:t>
            </a:r>
            <a:r>
              <a:rPr lang="cs-CZ" i="0" dirty="0">
                <a:solidFill>
                  <a:schemeClr val="tx1"/>
                </a:solidFill>
                <a:effectLst/>
              </a:rPr>
              <a:t>.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</a:rPr>
              <a:t>Krok 2: Instalace certifikátu na serveru.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Přenesení certifikátu na váš server.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Může to být provedeno pomocí zabezpečeného přenosu souborů (SCP, SFTP) nebo jiných dostupných metod.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Nastavení serveru pro použití certifikátu.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Pro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Apache</a:t>
            </a:r>
            <a:r>
              <a:rPr lang="cs-CZ" b="0" i="0" dirty="0">
                <a:solidFill>
                  <a:schemeClr val="tx1"/>
                </a:solidFill>
                <a:effectLst/>
              </a:rPr>
              <a:t>: Upravte konfigurační soubor, definujte cesty ke klíči a certifikátu.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Pro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Nginx</a:t>
            </a:r>
            <a:r>
              <a:rPr lang="cs-CZ" b="0" i="0" dirty="0">
                <a:solidFill>
                  <a:schemeClr val="tx1"/>
                </a:solidFill>
                <a:effectLst/>
              </a:rPr>
              <a:t>: Upravte konfigurační soubor, nastavte cesty ke klíči a certifikátu.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Pro IIS: Importujte certifikát pomocí správce IIS, nakonfigurujte "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Bindings</a:t>
            </a:r>
            <a:r>
              <a:rPr lang="cs-CZ" b="0" i="0" dirty="0">
                <a:solidFill>
                  <a:schemeClr val="tx1"/>
                </a:solidFill>
                <a:effectLst/>
              </a:rPr>
              <a:t>" pro váš web.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</a:rPr>
              <a:t>Krok 3: Aktivace HTTPS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Aktivujte HTTPS na svém serveru.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Nastavte webový server tak, aby naslouchal na portu 443 (HTTPS).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Přesměrujte provoz z portu 80 (HTTP) na port 443.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Restartujte webový server.</a:t>
            </a:r>
          </a:p>
          <a:p>
            <a:pPr algn="l"/>
            <a:r>
              <a:rPr lang="cs-CZ" b="1" i="0" dirty="0">
                <a:solidFill>
                  <a:schemeClr val="tx1"/>
                </a:solidFill>
                <a:effectLst/>
              </a:rPr>
              <a:t>Krok 4: Kontrola fungování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Ověřte správnou instalaci certifikátu.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Otevřete webový prohlížeč a přistupte ke svému webu pomocí HTTPS.</a:t>
            </a:r>
          </a:p>
          <a:p>
            <a:pPr marL="457200" lvl="1" indent="0" algn="l">
              <a:buNone/>
            </a:pPr>
            <a:r>
              <a:rPr lang="cs-CZ" b="0" i="0" dirty="0">
                <a:solidFill>
                  <a:schemeClr val="tx1"/>
                </a:solidFill>
                <a:effectLst/>
              </a:rPr>
              <a:t>Použijte nástroje pro kontrolu SSL, jako např. </a:t>
            </a:r>
            <a:r>
              <a:rPr lang="cs-CZ" b="0" i="0" u="none" strike="noStrike" dirty="0">
                <a:solidFill>
                  <a:schemeClr val="tx1"/>
                </a:solidFill>
                <a:effectLst/>
              </a:rPr>
              <a:t>SSL </a:t>
            </a:r>
            <a:r>
              <a:rPr lang="cs-CZ" b="0" i="0" u="none" strike="noStrike" dirty="0" err="1">
                <a:solidFill>
                  <a:schemeClr val="tx1"/>
                </a:solidFill>
                <a:effectLst/>
              </a:rPr>
              <a:t>Labs</a:t>
            </a:r>
            <a:r>
              <a:rPr lang="cs-CZ" b="0" i="0" dirty="0">
                <a:solidFill>
                  <a:schemeClr val="tx1"/>
                </a:solidFill>
                <a:effectLst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8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2C78B-2D24-C2CC-9D45-A282F4B7DC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45CECA-6171-1C94-5E73-1ED2F8BF22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Vytvořil: Jan Semrád</a:t>
            </a:r>
          </a:p>
        </p:txBody>
      </p:sp>
    </p:spTree>
    <p:extLst>
      <p:ext uri="{BB962C8B-B14F-4D97-AF65-F5344CB8AC3E}">
        <p14:creationId xmlns:p14="http://schemas.microsoft.com/office/powerpoint/2010/main" val="954926942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644</Words>
  <Application>Microsoft Office PowerPoint</Application>
  <PresentationFormat>Širokoúhlá obrazovka</PresentationFormat>
  <Paragraphs>80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Nova</vt:lpstr>
      <vt:lpstr>Söhne</vt:lpstr>
      <vt:lpstr>ConfettiVTI</vt:lpstr>
      <vt:lpstr>Certifikace</vt:lpstr>
      <vt:lpstr>Co je to certifikát?</vt:lpstr>
      <vt:lpstr>Proč jsou certifikáty důležité?</vt:lpstr>
      <vt:lpstr>Jaké jsou typy certifikace?</vt:lpstr>
      <vt:lpstr>Kde si můžu zakoupit certifikát?</vt:lpstr>
      <vt:lpstr>Kolik stojí?</vt:lpstr>
      <vt:lpstr>Jak aplikovat certifikaci na web?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Certifikace</dc:title>
  <dc:creator>Semrád Jan (4TB)</dc:creator>
  <cp:lastModifiedBy>Semrád Jan (4TB)</cp:lastModifiedBy>
  <cp:revision>2</cp:revision>
  <dcterms:created xsi:type="dcterms:W3CDTF">2024-03-03T10:35:56Z</dcterms:created>
  <dcterms:modified xsi:type="dcterms:W3CDTF">2024-03-03T14:12:10Z</dcterms:modified>
</cp:coreProperties>
</file>