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7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5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7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4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8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4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7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07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vučina spojených bodů">
            <a:extLst>
              <a:ext uri="{FF2B5EF4-FFF2-40B4-BE49-F238E27FC236}">
                <a16:creationId xmlns:a16="http://schemas.microsoft.com/office/drawing/2014/main" id="{410AE194-3A66-4DAB-ED31-088DDA6C0B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44" r="1" b="1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30DD7D3-2712-4491-B2C2-5FC23330C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51" y="1066800"/>
            <a:ext cx="5699422" cy="47244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FD0734C-004D-4938-8EA0-2C3867A11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60419" y="5780876"/>
            <a:ext cx="570258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CFB28744-7C69-7562-3584-B7247D4D5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6256" y="1562101"/>
            <a:ext cx="4359744" cy="2738530"/>
          </a:xfrm>
        </p:spPr>
        <p:txBody>
          <a:bodyPr anchor="t">
            <a:normAutofit/>
          </a:bodyPr>
          <a:lstStyle/>
          <a:p>
            <a:pPr algn="ctr"/>
            <a:r>
              <a:rPr lang="cs-CZ" dirty="0">
                <a:latin typeface="Segoe UI" panose="020B0502040204020203" pitchFamily="34" charset="0"/>
              </a:rPr>
              <a:t>K</a:t>
            </a:r>
            <a:r>
              <a:rPr lang="cs-CZ" b="0" i="0" dirty="0">
                <a:effectLst/>
                <a:latin typeface="Segoe UI" panose="020B0502040204020203" pitchFamily="34" charset="0"/>
              </a:rPr>
              <a:t>ryptografie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191558-F554-0A5E-CD1A-AA2EA453E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7792" y="4300631"/>
            <a:ext cx="4358208" cy="933760"/>
          </a:xfrm>
        </p:spPr>
        <p:txBody>
          <a:bodyPr>
            <a:normAutofit/>
          </a:bodyPr>
          <a:lstStyle/>
          <a:p>
            <a:r>
              <a:rPr lang="cs-CZ"/>
              <a:t>Prezentace - </a:t>
            </a:r>
            <a:r>
              <a:rPr lang="cs-CZ" dirty="0"/>
              <a:t>Jan Semrád</a:t>
            </a:r>
          </a:p>
        </p:txBody>
      </p:sp>
    </p:spTree>
    <p:extLst>
      <p:ext uri="{BB962C8B-B14F-4D97-AF65-F5344CB8AC3E}">
        <p14:creationId xmlns:p14="http://schemas.microsoft.com/office/powerpoint/2010/main" val="20165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2">
            <a:extLst>
              <a:ext uri="{FF2B5EF4-FFF2-40B4-BE49-F238E27FC236}">
                <a16:creationId xmlns:a16="http://schemas.microsoft.com/office/drawing/2014/main" id="{406BD704-01C2-4341-B99A-116CC7EC5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 descr="Obsah obrázku text, snímek obrazovky, Grafika, kruh&#10;&#10;Popis byl vytvořen automaticky">
            <a:extLst>
              <a:ext uri="{FF2B5EF4-FFF2-40B4-BE49-F238E27FC236}">
                <a16:creationId xmlns:a16="http://schemas.microsoft.com/office/drawing/2014/main" id="{690C07EE-8C23-63DB-B56F-51F0911AE8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20" name="Rectangle 14">
            <a:extLst>
              <a:ext uri="{FF2B5EF4-FFF2-40B4-BE49-F238E27FC236}">
                <a16:creationId xmlns:a16="http://schemas.microsoft.com/office/drawing/2014/main" id="{0225C01B-A296-4FAA-AA46-794F27DF6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0599" y="1071435"/>
            <a:ext cx="5777024" cy="47197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2713E66-598D-4B8A-9D2A-67C7AF46E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021378" y="1071435"/>
            <a:ext cx="0" cy="471976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9E5A8B66-2DA4-7F1B-73F4-7AD8B8643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644" y="1584798"/>
            <a:ext cx="4335347" cy="13685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je to </a:t>
            </a:r>
            <a:r>
              <a:rPr lang="en-US" b="0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kryptografie</a:t>
            </a:r>
            <a:r>
              <a:rPr lang="en-US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729A9-0849-2CD9-A31C-846625763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0647" y="3214599"/>
            <a:ext cx="4335353" cy="200748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Kryptografie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obor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matematiky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informatiky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zabývá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zabezpečením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uchovávání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tak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aby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byly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chráněny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před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neautorizovaným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přístupem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manipulací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odhalením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74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90C9BC-88E8-7623-CCDC-4DC70D03D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371600"/>
            <a:ext cx="3943762" cy="13144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je to </a:t>
            </a:r>
            <a:r>
              <a:rPr lang="en-US" b="0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kryptoanalýza</a:t>
            </a:r>
            <a:r>
              <a:rPr lang="en-US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4E3453-D937-7CE7-D818-CD580C642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53369"/>
            <a:ext cx="3943762" cy="308846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Kryptoanalýza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obor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zabývá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analýzou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prolomením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šifrovaných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zpráv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šifrovacích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algoritmů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systémů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odhalit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šifrovací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klíče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zjistit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původní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nezašifrovanou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zprávu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když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1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šifrovaná</a:t>
            </a:r>
            <a:r>
              <a:rPr lang="en-US" sz="11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Základní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techniky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Brute-Force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Útok</a:t>
            </a:r>
            <a:b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Frekvenční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b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Diferenciální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Lineární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Kryptoanalýza</a:t>
            </a:r>
            <a:b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Kryptoanalýza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Základě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Časových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Paměťových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Útoků</a:t>
            </a:r>
            <a:b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Kryptoanalýza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Asymetrických</a:t>
            </a:r>
            <a:r>
              <a:rPr lang="en-US" sz="11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Šifer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Zástupný obsah 5" descr="Obsah obrázku stroj/přístroj, Autodíly, auto, interiér&#10;&#10;Popis byl vytvořen automaticky">
            <a:extLst>
              <a:ext uri="{FF2B5EF4-FFF2-40B4-BE49-F238E27FC236}">
                <a16:creationId xmlns:a16="http://schemas.microsoft.com/office/drawing/2014/main" id="{8B8AFAC4-1A54-5FA8-8486-EAFDDA2228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8" r="13710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97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D5B895-CB42-4391-77AC-D7E72792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371600"/>
            <a:ext cx="3943762" cy="13144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 je to </a:t>
            </a:r>
            <a:r>
              <a:rPr lang="en-US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Steganografie?</a:t>
            </a:r>
            <a:endParaRPr lang="en-US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5FFE4-656E-1419-DE7B-2E2D29578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53369"/>
            <a:ext cx="3943762" cy="308846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600" b="0" i="0">
                <a:effectLst/>
              </a:rPr>
              <a:t>Steganografie je umění skryté komunikace, kde se informace zakrývají nebo skrývají v jiných nezjevných datech, aby se zamezilo jejich detekci.</a:t>
            </a:r>
          </a:p>
          <a:p>
            <a:pPr>
              <a:lnSpc>
                <a:spcPct val="110000"/>
              </a:lnSpc>
            </a:pPr>
            <a:r>
              <a:rPr lang="en-US" sz="1600" b="0" i="0">
                <a:effectLst/>
              </a:rPr>
              <a:t>Základní koncepty:</a:t>
            </a:r>
            <a:br>
              <a:rPr lang="en-US" sz="1600"/>
            </a:br>
            <a:r>
              <a:rPr lang="en-US" sz="1600" b="0" i="0">
                <a:effectLst/>
              </a:rPr>
              <a:t>- </a:t>
            </a:r>
            <a:r>
              <a:rPr lang="en-US" sz="1600" i="0">
                <a:effectLst/>
              </a:rPr>
              <a:t>Skrývání dat v obrazech</a:t>
            </a:r>
            <a:br>
              <a:rPr lang="en-US" sz="1600" i="0">
                <a:effectLst/>
              </a:rPr>
            </a:br>
            <a:r>
              <a:rPr lang="en-US" sz="1600" i="0">
                <a:effectLst/>
              </a:rPr>
              <a:t>- Skrývání dat v zvukových souborech</a:t>
            </a:r>
            <a:br>
              <a:rPr lang="en-US" sz="1600" i="0">
                <a:effectLst/>
              </a:rPr>
            </a:br>
            <a:r>
              <a:rPr lang="en-US" sz="1600" i="0">
                <a:effectLst/>
              </a:rPr>
              <a:t>- Skrývání dat v textových souborech</a:t>
            </a:r>
            <a:br>
              <a:rPr lang="en-US" sz="1600" i="0">
                <a:effectLst/>
              </a:rPr>
            </a:br>
            <a:r>
              <a:rPr lang="en-US" sz="1600" i="0">
                <a:effectLst/>
              </a:rPr>
              <a:t>- Využití šumu</a:t>
            </a:r>
            <a:br>
              <a:rPr lang="en-US" sz="1600" i="0">
                <a:effectLst/>
              </a:rPr>
            </a:br>
            <a:r>
              <a:rPr lang="en-US" sz="1600" i="0">
                <a:effectLst/>
              </a:rPr>
              <a:t>- Techniky Transformace</a:t>
            </a:r>
            <a:endParaRPr lang="en-US" sz="1600"/>
          </a:p>
        </p:txBody>
      </p:sp>
      <p:pic>
        <p:nvPicPr>
          <p:cNvPr id="6" name="Zástupný obsah 5" descr="Obsah obrázku mrak, obloha, stodola, obraz&#10;&#10;Popis byl vytvořen automaticky">
            <a:extLst>
              <a:ext uri="{FF2B5EF4-FFF2-40B4-BE49-F238E27FC236}">
                <a16:creationId xmlns:a16="http://schemas.microsoft.com/office/drawing/2014/main" id="{A6CE4FEB-531F-07A7-1E12-27FAAEC58E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39" r="1343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cxnSp>
        <p:nvCxnSpPr>
          <p:cNvPr id="21" name="Straight Connector 14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00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5F252-5F11-B48F-AA8D-3B948B363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Šifry symetrické a asymetrické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56D4CC-FF5E-4EC6-77B0-8DB44411E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/>
          <a:lstStyle/>
          <a:p>
            <a:pPr algn="ctr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symetrické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780014-278E-4E85-DF13-1D987E37B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Symetrické šifry používají stejný klíč pro šifrování a dešifrování dat.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Tyto šifry jsou rychlé a efektivní, ale vyžadují bezpečný způsob sdílení klíče mezi komunikujícími stranami.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F9DEEE-A1DD-5384-91E1-4E944B9810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/>
          <a:lstStyle/>
          <a:p>
            <a:pPr algn="ctr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asymetrické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BD7888-451E-131D-73F7-987A6BD96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Asymetrické šifry používají dvojici klíčů: veřejný a soukromý.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Veřejný klíč je používán k šifrování zpráv a soukromý klíč k dešifrování.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Tento typ šifrování řeší problém bezpečného sdílení klíčů, ale je náročnější na výpočetní výkon.</a:t>
            </a:r>
          </a:p>
        </p:txBody>
      </p:sp>
    </p:spTree>
    <p:extLst>
      <p:ext uri="{BB962C8B-B14F-4D97-AF65-F5344CB8AC3E}">
        <p14:creationId xmlns:p14="http://schemas.microsoft.com/office/powerpoint/2010/main" val="268691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8FB94-12F6-C92C-6993-2675767377BA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cs-CZ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Šifry substituční a transpoziční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7A1959-9C6F-BC9B-FB12-B60FDFC530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Substituční šifry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2515A1-A54D-C222-5FEB-71B29C9A78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Substituční šifry nahrazují jednotlivá písmena nebo skupiny písmen jinými písmeny nebo symboly. </a:t>
            </a:r>
          </a:p>
          <a:p>
            <a:r>
              <a:rPr lang="cs-CZ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Pravidla substituce jsou definována šifrovacím klíčem.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7D8B0CA-3377-B3F6-5E8D-116668CAB7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Transpoziční šifry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FA986D-536B-B8B4-C20B-458D48BAC4F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Transpoziční šifry přeskupují písmena v textu podle určitého pravidla nebo klíče, aniž by písmena samotná byla nahrazována.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07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06BD704-01C2-4341-B99A-116CC7EC5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Zástupný obsah 5" descr="Obsah obrázku text, snímek obrazovky, grafický design, plakát&#10;&#10;Popis byl vytvořen automaticky">
            <a:extLst>
              <a:ext uri="{FF2B5EF4-FFF2-40B4-BE49-F238E27FC236}">
                <a16:creationId xmlns:a16="http://schemas.microsoft.com/office/drawing/2014/main" id="{1F598A0F-4B15-B426-A61B-2B5B2CC829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225C01B-A296-4FAA-AA46-794F27DF6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0599" y="1071435"/>
            <a:ext cx="5777024" cy="47197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16">
            <a:extLst>
              <a:ext uri="{FF2B5EF4-FFF2-40B4-BE49-F238E27FC236}">
                <a16:creationId xmlns:a16="http://schemas.microsoft.com/office/drawing/2014/main" id="{62713E66-598D-4B8A-9D2A-67C7AF46E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021378" y="1071435"/>
            <a:ext cx="0" cy="471976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90FC4324-F80B-8CD5-3408-C3D411E5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644" y="1584798"/>
            <a:ext cx="4335347" cy="13685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Hashovací</a:t>
            </a:r>
            <a:r>
              <a:rPr lang="en-US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funkce</a:t>
            </a:r>
            <a:endParaRPr lang="en-US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C74680-2911-B79B-5190-66CBE307F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0647" y="3214599"/>
            <a:ext cx="4335353" cy="200748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Hashovací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funkce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přijímá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vstupní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libovolné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délky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generuje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unikátní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pevně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dlouhý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hash,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reprezentací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těchto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>
              <a:lnSpc>
                <a:spcPct val="110000"/>
              </a:lnSpc>
            </a:pP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Hashovací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funkce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používají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kontrolu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integrity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ukládání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hesel</a:t>
            </a:r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13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4D4792-4B4B-7B81-46F3-02627FF6A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371600"/>
            <a:ext cx="3943762" cy="13144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Digitální</a:t>
            </a:r>
            <a:r>
              <a:rPr lang="en-US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podpisy</a:t>
            </a:r>
            <a:endParaRPr lang="en-US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C10A3-FF43-ED62-2A63-94AE199BE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53369"/>
            <a:ext cx="3943762" cy="308846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Digitální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podpis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technika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umožňuje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ověřit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pravost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zprávy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dokumentu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Toho je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dosaženo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tím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zpráva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zašifruje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soukromým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klíčem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vlastníka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pak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dešifrovat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veřejným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klíčem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ověří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identitu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vlastníka</a:t>
            </a:r>
            <a:r>
              <a:rPr lang="en-US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Zástupný obsah 5" descr="Obsah obrázku umění&#10;&#10;Popis byl vytvořen automaticky se střední mírou spolehlivosti">
            <a:extLst>
              <a:ext uri="{FF2B5EF4-FFF2-40B4-BE49-F238E27FC236}">
                <a16:creationId xmlns:a16="http://schemas.microsoft.com/office/drawing/2014/main" id="{CEBECEC1-30E7-D8C1-3B70-7874B33FAE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3337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cxnSp>
        <p:nvCxnSpPr>
          <p:cNvPr id="21" name="Straight Connector 14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018420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2E5E8"/>
      </a:lt2>
      <a:accent1>
        <a:srgbClr val="D19651"/>
      </a:accent1>
      <a:accent2>
        <a:srgbClr val="A9A64F"/>
      </a:accent2>
      <a:accent3>
        <a:srgbClr val="90AB63"/>
      </a:accent3>
      <a:accent4>
        <a:srgbClr val="66B253"/>
      </a:accent4>
      <a:accent5>
        <a:srgbClr val="58B46B"/>
      </a:accent5>
      <a:accent6>
        <a:srgbClr val="53B28E"/>
      </a:accent6>
      <a:hlink>
        <a:srgbClr val="6283AA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ACE7EAC3771A428183897773D84819" ma:contentTypeVersion="17" ma:contentTypeDescription="Vytvoří nový dokument" ma:contentTypeScope="" ma:versionID="b5acb6e864fde22d4a3cc87af20d1c07">
  <xsd:schema xmlns:xsd="http://www.w3.org/2001/XMLSchema" xmlns:xs="http://www.w3.org/2001/XMLSchema" xmlns:p="http://schemas.microsoft.com/office/2006/metadata/properties" xmlns:ns3="eec24ffe-72dc-4937-9376-c6ba33eea4c0" xmlns:ns4="3c1acdc6-1a06-47f1-82d3-147b49d3632b" targetNamespace="http://schemas.microsoft.com/office/2006/metadata/properties" ma:root="true" ma:fieldsID="ecff98be5b08c16db4c7bccf7bf80c89" ns3:_="" ns4:_="">
    <xsd:import namespace="eec24ffe-72dc-4937-9376-c6ba33eea4c0"/>
    <xsd:import namespace="3c1acdc6-1a06-47f1-82d3-147b49d363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_activity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24ffe-72dc-4937-9376-c6ba33eea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1acdc6-1a06-47f1-82d3-147b49d363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ec24ffe-72dc-4937-9376-c6ba33eea4c0" xsi:nil="true"/>
  </documentManagement>
</p:properties>
</file>

<file path=customXml/itemProps1.xml><?xml version="1.0" encoding="utf-8"?>
<ds:datastoreItem xmlns:ds="http://schemas.openxmlformats.org/officeDocument/2006/customXml" ds:itemID="{565AB5E1-E76B-4568-B2F1-B2BCF9F974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66A5C1-B6D4-4CA8-A87D-8256A73BF9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c24ffe-72dc-4937-9376-c6ba33eea4c0"/>
    <ds:schemaRef ds:uri="3c1acdc6-1a06-47f1-82d3-147b49d363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D3E295-6BEC-424D-9D0F-56CC37213FD0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  <ds:schemaRef ds:uri="3c1acdc6-1a06-47f1-82d3-147b49d3632b"/>
    <ds:schemaRef ds:uri="eec24ffe-72dc-4937-9376-c6ba33eea4c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364</Words>
  <Application>Microsoft Office PowerPoint</Application>
  <PresentationFormat>Širokoúhlá obrazovka</PresentationFormat>
  <Paragraphs>31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Grandview Display</vt:lpstr>
      <vt:lpstr>Segoe UI</vt:lpstr>
      <vt:lpstr>DashVTI</vt:lpstr>
      <vt:lpstr>Kryptografie</vt:lpstr>
      <vt:lpstr>Co je to kryptografie?</vt:lpstr>
      <vt:lpstr>Co je to kryptoanalýza?</vt:lpstr>
      <vt:lpstr>Co je to Steganografie?</vt:lpstr>
      <vt:lpstr>Šifry symetrické a asymetrické</vt:lpstr>
      <vt:lpstr>Šifry substituční a transpoziční</vt:lpstr>
      <vt:lpstr>Hashovací funkce</vt:lpstr>
      <vt:lpstr>Digitální podpisy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Kryptografie</dc:title>
  <dc:creator>Semrád Jan (4TB)</dc:creator>
  <cp:lastModifiedBy>Semrád Jan (4TB)</cp:lastModifiedBy>
  <cp:revision>1</cp:revision>
  <dcterms:created xsi:type="dcterms:W3CDTF">2024-03-17T15:02:34Z</dcterms:created>
  <dcterms:modified xsi:type="dcterms:W3CDTF">2024-03-23T18:37:09Z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0x01010036ACE7EAC3771A428183897773D84819</vt:lpwstr>
  </property>
</Properties>
</file>